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notesMasterIdLst>
    <p:notesMasterId r:id="rId13"/>
  </p:notesMasterIdLst>
  <p:sldIdLst>
    <p:sldId id="290" r:id="rId2"/>
    <p:sldId id="258" r:id="rId3"/>
    <p:sldId id="282" r:id="rId4"/>
    <p:sldId id="283" r:id="rId5"/>
    <p:sldId id="284" r:id="rId6"/>
    <p:sldId id="285" r:id="rId7"/>
    <p:sldId id="286" r:id="rId8"/>
    <p:sldId id="287" r:id="rId9"/>
    <p:sldId id="288" r:id="rId10"/>
    <p:sldId id="289" r:id="rId11"/>
    <p:sldId id="280"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44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3962400" cy="344488"/>
          </a:xfrm>
          <a:prstGeom prst="rect">
            <a:avLst/>
          </a:prstGeom>
        </p:spPr>
        <p:txBody>
          <a:bodyPr vert="horz" lIns="91440" tIns="45720" rIns="91440" bIns="45720" rtlCol="1"/>
          <a:lstStyle>
            <a:lvl1pPr algn="l">
              <a:defRPr sz="1200"/>
            </a:lvl1pPr>
          </a:lstStyle>
          <a:p>
            <a:fld id="{E139392D-E33A-4E64-9394-8FFCA21F405D}" type="datetimeFigureOut">
              <a:rPr lang="ar-IQ" smtClean="0"/>
              <a:t>28/03/1444</a:t>
            </a:fld>
            <a:endParaRPr lang="ar-IQ"/>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5181600" y="6513513"/>
            <a:ext cx="3962400" cy="3444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6513513"/>
            <a:ext cx="3962400" cy="344487"/>
          </a:xfrm>
          <a:prstGeom prst="rect">
            <a:avLst/>
          </a:prstGeom>
        </p:spPr>
        <p:txBody>
          <a:bodyPr vert="horz" lIns="91440" tIns="45720" rIns="91440" bIns="45720" rtlCol="1" anchor="b"/>
          <a:lstStyle>
            <a:lvl1pPr algn="l">
              <a:defRPr sz="1200"/>
            </a:lvl1pPr>
          </a:lstStyle>
          <a:p>
            <a:fld id="{190A63E5-0900-4EB8-BBEA-08191DA804FF}" type="slidenum">
              <a:rPr lang="ar-IQ" smtClean="0"/>
              <a:t>‹#›</a:t>
            </a:fld>
            <a:endParaRPr lang="ar-IQ"/>
          </a:p>
        </p:txBody>
      </p:sp>
    </p:spTree>
    <p:extLst>
      <p:ext uri="{BB962C8B-B14F-4D97-AF65-F5344CB8AC3E}">
        <p14:creationId xmlns:p14="http://schemas.microsoft.com/office/powerpoint/2010/main" val="12614354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ea typeface="ヒラギノ角ゴ Pro W3" pitchFamily="-48" charset="-128"/>
              </a:defRPr>
            </a:lvl1pPr>
            <a:lvl2pPr marL="742950" indent="-285750" eaLnBrk="0" hangingPunct="0">
              <a:defRPr sz="2400" b="1">
                <a:solidFill>
                  <a:schemeClr val="tx1"/>
                </a:solidFill>
                <a:latin typeface="Arial" panose="020B0604020202020204" pitchFamily="34" charset="0"/>
                <a:ea typeface="ヒラギノ角ゴ Pro W3" pitchFamily="-48" charset="-128"/>
              </a:defRPr>
            </a:lvl2pPr>
            <a:lvl3pPr marL="1143000" indent="-228600" eaLnBrk="0" hangingPunct="0">
              <a:defRPr sz="2400" b="1">
                <a:solidFill>
                  <a:schemeClr val="tx1"/>
                </a:solidFill>
                <a:latin typeface="Arial" panose="020B0604020202020204" pitchFamily="34" charset="0"/>
                <a:ea typeface="ヒラギノ角ゴ Pro W3" pitchFamily="-48" charset="-128"/>
              </a:defRPr>
            </a:lvl3pPr>
            <a:lvl4pPr marL="1600200" indent="-228600" eaLnBrk="0" hangingPunct="0">
              <a:defRPr sz="2400" b="1">
                <a:solidFill>
                  <a:schemeClr val="tx1"/>
                </a:solidFill>
                <a:latin typeface="Arial" panose="020B0604020202020204" pitchFamily="34" charset="0"/>
                <a:ea typeface="ヒラギノ角ゴ Pro W3" pitchFamily="-48" charset="-128"/>
              </a:defRPr>
            </a:lvl4pPr>
            <a:lvl5pPr marL="2057400" indent="-228600" eaLnBrk="0" hangingPunct="0">
              <a:defRPr sz="2400" b="1">
                <a:solidFill>
                  <a:schemeClr val="tx1"/>
                </a:solidFill>
                <a:latin typeface="Arial" panose="020B0604020202020204" pitchFamily="34" charset="0"/>
                <a:ea typeface="ヒラギノ角ゴ Pro W3" pitchFamily="-48" charset="-128"/>
              </a:defRPr>
            </a:lvl5pPr>
            <a:lvl6pPr marL="2514600" indent="-228600" algn="l" rtl="0" eaLnBrk="0" fontAlgn="base" hangingPunct="0">
              <a:spcBef>
                <a:spcPct val="0"/>
              </a:spcBef>
              <a:spcAft>
                <a:spcPct val="0"/>
              </a:spcAft>
              <a:defRPr sz="2400" b="1">
                <a:solidFill>
                  <a:schemeClr val="tx1"/>
                </a:solidFill>
                <a:latin typeface="Arial" panose="020B0604020202020204" pitchFamily="34" charset="0"/>
                <a:ea typeface="ヒラギノ角ゴ Pro W3" pitchFamily="-48" charset="-128"/>
              </a:defRPr>
            </a:lvl6pPr>
            <a:lvl7pPr marL="2971800" indent="-228600" algn="l" rtl="0" eaLnBrk="0" fontAlgn="base" hangingPunct="0">
              <a:spcBef>
                <a:spcPct val="0"/>
              </a:spcBef>
              <a:spcAft>
                <a:spcPct val="0"/>
              </a:spcAft>
              <a:defRPr sz="2400" b="1">
                <a:solidFill>
                  <a:schemeClr val="tx1"/>
                </a:solidFill>
                <a:latin typeface="Arial" panose="020B0604020202020204" pitchFamily="34" charset="0"/>
                <a:ea typeface="ヒラギノ角ゴ Pro W3" pitchFamily="-48" charset="-128"/>
              </a:defRPr>
            </a:lvl7pPr>
            <a:lvl8pPr marL="3429000" indent="-228600" algn="l" rtl="0" eaLnBrk="0" fontAlgn="base" hangingPunct="0">
              <a:spcBef>
                <a:spcPct val="0"/>
              </a:spcBef>
              <a:spcAft>
                <a:spcPct val="0"/>
              </a:spcAft>
              <a:defRPr sz="2400" b="1">
                <a:solidFill>
                  <a:schemeClr val="tx1"/>
                </a:solidFill>
                <a:latin typeface="Arial" panose="020B0604020202020204" pitchFamily="34" charset="0"/>
                <a:ea typeface="ヒラギノ角ゴ Pro W3" pitchFamily="-48" charset="-128"/>
              </a:defRPr>
            </a:lvl8pPr>
            <a:lvl9pPr marL="3886200" indent="-228600" algn="l" rtl="0" eaLnBrk="0" fontAlgn="base" hangingPunct="0">
              <a:spcBef>
                <a:spcPct val="0"/>
              </a:spcBef>
              <a:spcAft>
                <a:spcPct val="0"/>
              </a:spcAft>
              <a:defRPr sz="2400" b="1">
                <a:solidFill>
                  <a:schemeClr val="tx1"/>
                </a:solidFill>
                <a:latin typeface="Arial" panose="020B0604020202020204" pitchFamily="34" charset="0"/>
                <a:ea typeface="ヒラギノ角ゴ Pro W3" pitchFamily="-48" charset="-128"/>
              </a:defRPr>
            </a:lvl9pPr>
          </a:lstStyle>
          <a:p>
            <a:fld id="{7F0EA7E3-5CB9-4CD5-8792-052E6096CD07}" type="slidenum">
              <a:rPr lang="en-US" sz="1200" b="0">
                <a:latin typeface="Times" panose="02020603050405020304" pitchFamily="18" charset="0"/>
              </a:rPr>
              <a:pPr/>
              <a:t>1</a:t>
            </a:fld>
            <a:endParaRPr lang="en-US" sz="1200" b="0">
              <a:latin typeface="Times" panose="02020603050405020304"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latin typeface="Times" panose="02020603050405020304" pitchFamily="18" charset="0"/>
            </a:endParaRPr>
          </a:p>
        </p:txBody>
      </p:sp>
    </p:spTree>
    <p:extLst>
      <p:ext uri="{BB962C8B-B14F-4D97-AF65-F5344CB8AC3E}">
        <p14:creationId xmlns:p14="http://schemas.microsoft.com/office/powerpoint/2010/main" val="711225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23-Oct-22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23-Oct-22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23-Oct-22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u="dash">
                <a:solidFill>
                  <a:srgbClr val="464652"/>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23-Oct-22</a:t>
            </a:fld>
            <a:endParaRPr lang="en-US"/>
          </a:p>
        </p:txBody>
      </p:sp>
      <p:sp>
        <p:nvSpPr>
          <p:cNvPr id="5" name="Holder 5"/>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87ACE0"/>
        </a:solidFill>
        <a:effectLst/>
      </p:bgPr>
    </p:bg>
    <p:spTree>
      <p:nvGrpSpPr>
        <p:cNvPr id="1" name=""/>
        <p:cNvGrpSpPr/>
        <p:nvPr/>
      </p:nvGrpSpPr>
      <p:grpSpPr>
        <a:xfrm>
          <a:off x="0" y="0"/>
          <a:ext cx="0" cy="0"/>
          <a:chOff x="0" y="0"/>
          <a:chExt cx="0" cy="0"/>
        </a:xfrm>
      </p:grpSpPr>
      <p:pic>
        <p:nvPicPr>
          <p:cNvPr id="3" name="Picture 2" descr="awtri_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791200"/>
            <a:ext cx="766763"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1147763" y="6324600"/>
            <a:ext cx="5562600" cy="381000"/>
          </a:xfrm>
          <a:prstGeom prst="rect">
            <a:avLst/>
          </a:prstGeom>
          <a:noFill/>
          <a:ln w="9525">
            <a:noFill/>
            <a:miter lim="800000"/>
            <a:headEnd/>
            <a:tailEnd/>
          </a:ln>
        </p:spPr>
        <p:txBody>
          <a:bodyPr anchor="b"/>
          <a:lstStyle/>
          <a:p>
            <a:pPr eaLnBrk="0" hangingPunct="0">
              <a:spcBef>
                <a:spcPct val="50000"/>
              </a:spcBef>
              <a:defRPr/>
            </a:pPr>
            <a:r>
              <a:rPr lang="en-US" sz="1200" b="0">
                <a:latin typeface="Times New Roman" pitchFamily="18" charset="0"/>
                <a:ea typeface="+mn-ea"/>
              </a:rPr>
              <a:t>Copyright © 2009 Pearson Education, Inc. Publishing as Pearson Addison-Wesley</a:t>
            </a:r>
          </a:p>
        </p:txBody>
      </p:sp>
      <p:sp>
        <p:nvSpPr>
          <p:cNvPr id="5" name="AutoShape 4"/>
          <p:cNvSpPr>
            <a:spLocks noChangeArrowheads="1"/>
          </p:cNvSpPr>
          <p:nvPr/>
        </p:nvSpPr>
        <p:spPr bwMode="auto">
          <a:xfrm flipH="1">
            <a:off x="0" y="1524000"/>
            <a:ext cx="9144000" cy="152400"/>
          </a:xfrm>
          <a:prstGeom prst="homePlate">
            <a:avLst>
              <a:gd name="adj" fmla="val 0"/>
            </a:avLst>
          </a:prstGeom>
          <a:solidFill>
            <a:srgbClr val="87868C"/>
          </a:solidFill>
          <a:ln w="9525">
            <a:noFill/>
            <a:miter lim="800000"/>
            <a:headEnd/>
            <a:tailEnd/>
          </a:ln>
        </p:spPr>
        <p:txBody>
          <a:bodyPr wrap="none" anchor="ctr"/>
          <a:lstStyle/>
          <a:p>
            <a:pPr>
              <a:defRPr/>
            </a:pPr>
            <a:endParaRPr lang="en-US" b="0" baseline="-25000">
              <a:latin typeface="Times New Roman" charset="0"/>
              <a:ea typeface="+mn-ea"/>
            </a:endParaRPr>
          </a:p>
        </p:txBody>
      </p:sp>
      <p:sp>
        <p:nvSpPr>
          <p:cNvPr id="178185" name="Rectangle 9" descr="Pink tissue paper"/>
          <p:cNvSpPr>
            <a:spLocks noGrp="1" noChangeArrowheads="1"/>
          </p:cNvSpPr>
          <p:nvPr>
            <p:ph type="ctrTitle" sz="quarter"/>
          </p:nvPr>
        </p:nvSpPr>
        <p:spPr>
          <a:xfrm>
            <a:off x="685800" y="1981200"/>
            <a:ext cx="7924800" cy="3200400"/>
          </a:xfrm>
        </p:spPr>
        <p:txBody>
          <a:bodyPr wrap="none" anchor="t"/>
          <a:lstStyle>
            <a:lvl1pPr algn="ctr">
              <a:defRPr sz="2400"/>
            </a:lvl1pPr>
          </a:lstStyle>
          <a:p>
            <a:r>
              <a:rPr lang="en-US"/>
              <a:t>Click to edit Master title style</a:t>
            </a:r>
          </a:p>
        </p:txBody>
      </p:sp>
    </p:spTree>
    <p:extLst>
      <p:ext uri="{BB962C8B-B14F-4D97-AF65-F5344CB8AC3E}">
        <p14:creationId xmlns:p14="http://schemas.microsoft.com/office/powerpoint/2010/main" val="23578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23-Oct-22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23-Oct-22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23-Oct-22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23-Oct-22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23-Oct-22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23-Oct-22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23-Oct-22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23-Oct-22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23-Oct-22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9" r:id="rId12"/>
    <p:sldLayoutId id="2147483920" r:id="rId13"/>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Pink tissue paper"/>
          <p:cNvSpPr>
            <a:spLocks noGrp="1" noChangeArrowheads="1"/>
          </p:cNvSpPr>
          <p:nvPr>
            <p:ph type="ctrTitle"/>
          </p:nvPr>
        </p:nvSpPr>
        <p:spPr>
          <a:xfrm>
            <a:off x="685800" y="304800"/>
            <a:ext cx="7924800" cy="990600"/>
          </a:xfrm>
        </p:spPr>
        <p:txBody>
          <a:bodyPr>
            <a:normAutofit fontScale="90000"/>
          </a:bodyPr>
          <a:lstStyle/>
          <a:p>
            <a:r>
              <a:rPr lang="en-US" sz="3200" dirty="0" smtClean="0">
                <a:latin typeface="Times" panose="02020603050405020304" pitchFamily="18" charset="0"/>
              </a:rPr>
              <a:t>Lecture </a:t>
            </a:r>
            <a:r>
              <a:rPr lang="en-US" sz="3200" dirty="0" smtClean="0">
                <a:latin typeface="Times" panose="02020603050405020304" pitchFamily="18" charset="0"/>
              </a:rPr>
              <a:t>1:</a:t>
            </a:r>
            <a:br>
              <a:rPr lang="en-US" sz="3200" dirty="0" smtClean="0">
                <a:latin typeface="Times" panose="02020603050405020304" pitchFamily="18" charset="0"/>
              </a:rPr>
            </a:br>
            <a:r>
              <a:rPr lang="en-US" sz="3200" dirty="0">
                <a:latin typeface="Times" panose="02020603050405020304" pitchFamily="18" charset="0"/>
              </a:rPr>
              <a:t>Introduction </a:t>
            </a:r>
            <a:r>
              <a:rPr lang="en-US" sz="3200" dirty="0">
                <a:latin typeface="Times" panose="02020603050405020304" pitchFamily="18" charset="0"/>
              </a:rPr>
              <a:t>to Ethics</a:t>
            </a:r>
            <a:endParaRPr lang="en-US" sz="3200" dirty="0">
              <a:latin typeface="Times" panose="02020603050405020304" pitchFamily="18" charset="0"/>
            </a:endParaRPr>
          </a:p>
        </p:txBody>
      </p:sp>
      <p:sp>
        <p:nvSpPr>
          <p:cNvPr id="3075" name="Rectangle 3" descr="Pink tissue paper"/>
          <p:cNvSpPr>
            <a:spLocks noGrp="1" noChangeArrowheads="1"/>
          </p:cNvSpPr>
          <p:nvPr>
            <p:ph type="subTitle" idx="4294967295"/>
          </p:nvPr>
        </p:nvSpPr>
        <p:spPr>
          <a:xfrm>
            <a:off x="1143000" y="2133600"/>
            <a:ext cx="6781800" cy="3581400"/>
          </a:xfrm>
          <a:noFill/>
        </p:spPr>
        <p:txBody>
          <a:bodyPr wrap="none"/>
          <a:lstStyle/>
          <a:p>
            <a:pPr marL="0" indent="0" algn="ctr" eaLnBrk="1" hangingPunct="1">
              <a:buFont typeface="Times" panose="02020603050405020304" pitchFamily="18" charset="0"/>
              <a:buNone/>
            </a:pPr>
            <a:r>
              <a:rPr lang="en-US" sz="2400" b="1" dirty="0" smtClean="0"/>
              <a:t>Ethics for the Information Age</a:t>
            </a:r>
            <a:br>
              <a:rPr lang="en-US" sz="2400" b="1" dirty="0" smtClean="0"/>
            </a:br>
            <a:r>
              <a:rPr lang="en-US" sz="2400" b="1" dirty="0" smtClean="0"/>
              <a:t>Third </a:t>
            </a:r>
            <a:r>
              <a:rPr lang="en-US" sz="2400" b="1" dirty="0" smtClean="0"/>
              <a:t>to Sixth Edition</a:t>
            </a:r>
            <a:endParaRPr lang="en-US" sz="2400" b="1" dirty="0" smtClean="0"/>
          </a:p>
          <a:p>
            <a:pPr marL="0" indent="0" algn="ctr" eaLnBrk="1" hangingPunct="1">
              <a:buFont typeface="Times" panose="02020603050405020304" pitchFamily="18" charset="0"/>
              <a:buNone/>
            </a:pPr>
            <a:endParaRPr lang="en-US" b="1" dirty="0" smtClean="0">
              <a:latin typeface="Times New Roman" panose="02020603050405020304" pitchFamily="18" charset="0"/>
            </a:endParaRPr>
          </a:p>
          <a:p>
            <a:pPr marL="0" indent="0" algn="ctr" eaLnBrk="1" hangingPunct="1">
              <a:buFont typeface="Times" panose="02020603050405020304" pitchFamily="18" charset="0"/>
              <a:buNone/>
            </a:pPr>
            <a:r>
              <a:rPr lang="en-US" sz="2200" b="1" dirty="0" smtClean="0"/>
              <a:t>by </a:t>
            </a:r>
            <a:br>
              <a:rPr lang="en-US" sz="2200" b="1" dirty="0" smtClean="0"/>
            </a:br>
            <a:r>
              <a:rPr lang="en-US" sz="2200" b="1" dirty="0" smtClean="0"/>
              <a:t>Michael J. Quinn</a:t>
            </a:r>
          </a:p>
          <a:p>
            <a:pPr marL="0" indent="0" algn="ctr" eaLnBrk="1" hangingPunct="1">
              <a:buFont typeface="Times" panose="02020603050405020304" pitchFamily="18" charset="0"/>
              <a:buNone/>
            </a:pPr>
            <a:endParaRPr lang="en-US" dirty="0" smtClean="0"/>
          </a:p>
          <a:p>
            <a:pPr marL="0" indent="0" algn="ctr" eaLnBrk="1" hangingPunct="1">
              <a:buFont typeface="Times" panose="02020603050405020304" pitchFamily="18" charset="0"/>
              <a:buNone/>
            </a:pPr>
            <a:r>
              <a:rPr lang="en-US" dirty="0" smtClean="0"/>
              <a:t>Instructor </a:t>
            </a:r>
          </a:p>
          <a:p>
            <a:pPr marL="0" indent="0" algn="ctr" eaLnBrk="1" hangingPunct="1">
              <a:buFont typeface="Times" panose="02020603050405020304" pitchFamily="18" charset="0"/>
              <a:buNone/>
            </a:pPr>
            <a:r>
              <a:rPr lang="en-US" i="1" dirty="0" err="1" smtClean="0"/>
              <a:t>Asst.Prof</a:t>
            </a:r>
            <a:r>
              <a:rPr lang="en-US" i="1" dirty="0" smtClean="0"/>
              <a:t>. </a:t>
            </a:r>
            <a:r>
              <a:rPr lang="en-US" i="1" dirty="0" err="1" smtClean="0"/>
              <a:t>Asaad</a:t>
            </a:r>
            <a:r>
              <a:rPr lang="en-US" i="1" dirty="0" smtClean="0"/>
              <a:t> A. </a:t>
            </a:r>
            <a:r>
              <a:rPr lang="en-US" i="1" dirty="0" err="1" smtClean="0"/>
              <a:t>Alhija</a:t>
            </a:r>
            <a:endParaRPr lang="en-US" i="1" dirty="0" smtClean="0"/>
          </a:p>
        </p:txBody>
      </p:sp>
    </p:spTree>
    <p:extLst>
      <p:ext uri="{BB962C8B-B14F-4D97-AF65-F5344CB8AC3E}">
        <p14:creationId xmlns:p14="http://schemas.microsoft.com/office/powerpoint/2010/main" val="120681334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1.Introduction to Ethics</a:t>
            </a:r>
            <a:br>
              <a:rPr lang="en-US" b="1" dirty="0">
                <a:solidFill>
                  <a:srgbClr val="FF0000"/>
                </a:solidFill>
              </a:rPr>
            </a:br>
            <a:endParaRPr lang="ar-IQ" dirty="0"/>
          </a:p>
        </p:txBody>
      </p:sp>
      <p:sp>
        <p:nvSpPr>
          <p:cNvPr id="3" name="عنصر نائب للمحتوى 2"/>
          <p:cNvSpPr>
            <a:spLocks noGrp="1"/>
          </p:cNvSpPr>
          <p:nvPr>
            <p:ph sz="quarter" idx="1"/>
          </p:nvPr>
        </p:nvSpPr>
        <p:spPr/>
        <p:txBody>
          <a:bodyPr>
            <a:normAutofit lnSpcReduction="10000"/>
          </a:bodyPr>
          <a:lstStyle/>
          <a:p>
            <a:pPr marL="0" indent="0" algn="just">
              <a:buNone/>
            </a:pPr>
            <a:r>
              <a:rPr lang="en-US" dirty="0"/>
              <a:t>•  Are protection programs sufficient to protect the rights and privacy of individuals, institutions and </a:t>
            </a:r>
            <a:r>
              <a:rPr lang="ar-IQ" dirty="0" smtClean="0"/>
              <a:t>     </a:t>
            </a:r>
          </a:p>
          <a:p>
            <a:pPr marL="0" indent="0" algn="just">
              <a:buNone/>
            </a:pPr>
            <a:r>
              <a:rPr lang="en-US" dirty="0" smtClean="0"/>
              <a:t>countries?                                                                </a:t>
            </a:r>
            <a:endParaRPr lang="en-US" dirty="0"/>
          </a:p>
          <a:p>
            <a:pPr marL="0" indent="0" algn="just">
              <a:buNone/>
            </a:pPr>
            <a:r>
              <a:rPr lang="en-US" dirty="0"/>
              <a:t>•  What is the best way to protect the rights and privacy of individuals, institutions and countries ?</a:t>
            </a:r>
          </a:p>
          <a:p>
            <a:pPr marL="0" indent="0" algn="just">
              <a:buNone/>
            </a:pPr>
            <a:r>
              <a:rPr lang="en-US" b="1" dirty="0">
                <a:solidFill>
                  <a:srgbClr val="FF0000"/>
                </a:solidFill>
              </a:rPr>
              <a:t>Objective of the study  :</a:t>
            </a:r>
            <a:r>
              <a:rPr lang="en-US" dirty="0"/>
              <a:t>  teaching our students and anyone who uses any kind of modern technical devices of all kinds (computers, mobile phones, etc.) in general, and who deals with the computer in particular whether he is a regular user of the computer or specializes in it, the ethics of this profession and the positive effects it leaves commitment to this ethics</a:t>
            </a:r>
            <a:r>
              <a:rPr lang="en-US" dirty="0" smtClean="0"/>
              <a:t>.                                         </a:t>
            </a:r>
            <a:endParaRPr lang="en-US" dirty="0"/>
          </a:p>
          <a:p>
            <a:endParaRPr lang="ar-IQ" dirty="0"/>
          </a:p>
        </p:txBody>
      </p:sp>
    </p:spTree>
    <p:extLst>
      <p:ext uri="{BB962C8B-B14F-4D97-AF65-F5344CB8AC3E}">
        <p14:creationId xmlns:p14="http://schemas.microsoft.com/office/powerpoint/2010/main" val="388734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4151" y="6432803"/>
            <a:ext cx="120396" cy="190499"/>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53975" rIns="0" bIns="0" rtlCol="0">
            <a:spAutoFit/>
          </a:bodyPr>
          <a:lstStyle/>
          <a:p>
            <a:pPr marL="12700">
              <a:lnSpc>
                <a:spcPct val="100000"/>
              </a:lnSpc>
              <a:spcBef>
                <a:spcPts val="425"/>
              </a:spcBef>
            </a:pPr>
            <a:r>
              <a:rPr dirty="0"/>
              <a:t>4-</a:t>
            </a:r>
            <a:fld id="{81D60167-4931-47E6-BA6A-407CBD079E47}" type="slidenum">
              <a:rPr dirty="0"/>
              <a:t>11</a:t>
            </a:fld>
            <a:endParaRPr dirty="0"/>
          </a:p>
        </p:txBody>
      </p:sp>
      <p:pic>
        <p:nvPicPr>
          <p:cNvPr id="8" name="Picture 7">
            <a:extLst>
              <a:ext uri="{FF2B5EF4-FFF2-40B4-BE49-F238E27FC236}">
                <a16:creationId xmlns:a16="http://schemas.microsoft.com/office/drawing/2014/main" xmlns="" id="{75A1F026-DE77-4AF9-8947-7BD75A38DF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151" y="1095375"/>
            <a:ext cx="8232649" cy="46672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4" name="object 4"/>
          <p:cNvSpPr txBox="1">
            <a:spLocks noGrp="1"/>
          </p:cNvSpPr>
          <p:nvPr>
            <p:ph type="title"/>
          </p:nvPr>
        </p:nvSpPr>
        <p:spPr>
          <a:xfrm>
            <a:off x="304800" y="-43707"/>
            <a:ext cx="8610600" cy="6292107"/>
          </a:xfrm>
          <a:prstGeom prst="rect">
            <a:avLst/>
          </a:prstGeom>
        </p:spPr>
        <p:txBody>
          <a:bodyPr vert="horz" wrap="square" lIns="0" tIns="13335" rIns="0" bIns="0" rtlCol="0">
            <a:spAutoFit/>
          </a:bodyPr>
          <a:lstStyle/>
          <a:p>
            <a:r>
              <a:rPr lang="en-US" sz="2400" b="1" dirty="0">
                <a:solidFill>
                  <a:srgbClr val="FF0000"/>
                </a:solidFill>
              </a:rPr>
              <a:t>Course Syllabus</a:t>
            </a:r>
            <a:br>
              <a:rPr lang="en-US" sz="2400" b="1" dirty="0">
                <a:solidFill>
                  <a:srgbClr val="FF0000"/>
                </a:solidFill>
              </a:rPr>
            </a:br>
            <a:r>
              <a:rPr lang="en-US" sz="2400" dirty="0"/>
              <a:t>1.Introduction to Ethics.</a:t>
            </a:r>
            <a:br>
              <a:rPr lang="en-US" sz="2400" dirty="0"/>
            </a:br>
            <a:r>
              <a:rPr lang="en-US" sz="2400" dirty="0"/>
              <a:t>  - Definition of  Ethics</a:t>
            </a:r>
            <a:br>
              <a:rPr lang="en-US" sz="2400" dirty="0"/>
            </a:br>
            <a:r>
              <a:rPr lang="en-US" sz="2400" dirty="0"/>
              <a:t>  - Computer Ethics</a:t>
            </a:r>
            <a:br>
              <a:rPr lang="en-US" sz="2400" dirty="0"/>
            </a:br>
            <a:r>
              <a:rPr lang="en-US" sz="2400" dirty="0"/>
              <a:t>  - Ethical rules </a:t>
            </a:r>
            <a:br>
              <a:rPr lang="en-US" sz="2400" dirty="0"/>
            </a:br>
            <a:r>
              <a:rPr lang="en-US" sz="2400" dirty="0"/>
              <a:t>2. Ethics Philosophical Issues.</a:t>
            </a:r>
            <a:br>
              <a:rPr lang="en-US" sz="2400" dirty="0"/>
            </a:br>
            <a:r>
              <a:rPr lang="en-US" sz="2400" dirty="0"/>
              <a:t> - Ethics Theories</a:t>
            </a:r>
            <a:br>
              <a:rPr lang="en-US" sz="2400" dirty="0"/>
            </a:br>
            <a:r>
              <a:rPr lang="en-US" sz="2400" dirty="0"/>
              <a:t>  - Utilitarianism Theory</a:t>
            </a:r>
            <a:br>
              <a:rPr lang="en-US" sz="2400" dirty="0"/>
            </a:br>
            <a:r>
              <a:rPr lang="en-US" sz="2400" dirty="0"/>
              <a:t>  - Right Theory </a:t>
            </a:r>
            <a:br>
              <a:rPr lang="en-US" sz="2400" dirty="0"/>
            </a:br>
            <a:r>
              <a:rPr lang="en-US" sz="2400" dirty="0"/>
              <a:t>  - Justice Theory </a:t>
            </a:r>
            <a:br>
              <a:rPr lang="en-US" sz="2400" dirty="0"/>
            </a:br>
            <a:r>
              <a:rPr lang="en-US" sz="2400" dirty="0"/>
              <a:t>  - Egoism Theory</a:t>
            </a:r>
            <a:br>
              <a:rPr lang="en-US" sz="2400" dirty="0"/>
            </a:br>
            <a:r>
              <a:rPr lang="en-US" sz="2400" dirty="0"/>
              <a:t>3.Intellectual Property Rights.</a:t>
            </a:r>
            <a:br>
              <a:rPr lang="en-US" sz="2400" dirty="0"/>
            </a:br>
            <a:r>
              <a:rPr lang="en-US" sz="2400" dirty="0"/>
              <a:t> - Software ownership rights</a:t>
            </a:r>
            <a:br>
              <a:rPr lang="en-US" sz="2400" dirty="0"/>
            </a:br>
            <a:r>
              <a:rPr lang="en-US" sz="2400" dirty="0"/>
              <a:t> - Software Ownership Terms</a:t>
            </a:r>
            <a:br>
              <a:rPr lang="en-US" sz="2400" dirty="0"/>
            </a:br>
            <a:r>
              <a:rPr lang="en-US" sz="2400" dirty="0"/>
              <a:t> - Software licenses</a:t>
            </a:r>
            <a:br>
              <a:rPr lang="en-US" sz="2400" dirty="0"/>
            </a:br>
            <a:r>
              <a:rPr lang="en-US" sz="2400" dirty="0"/>
              <a:t> - types of software licenses</a:t>
            </a:r>
            <a:br>
              <a:rPr lang="en-US" sz="2400" dirty="0"/>
            </a:br>
            <a:endParaRPr sz="2400" b="1" u="none"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9144000" cy="6049962"/>
          </a:xfrm>
        </p:spPr>
        <p:txBody>
          <a:bodyPr>
            <a:noAutofit/>
          </a:bodyPr>
          <a:lstStyle/>
          <a:p>
            <a:r>
              <a:rPr lang="ar-IQ" sz="2800" dirty="0" smtClean="0"/>
              <a:t/>
            </a:r>
            <a:br>
              <a:rPr lang="ar-IQ" sz="2800" dirty="0" smtClean="0"/>
            </a:br>
            <a:r>
              <a:rPr lang="ar-IQ" sz="2800" dirty="0" smtClean="0"/>
              <a:t/>
            </a:r>
            <a:br>
              <a:rPr lang="ar-IQ" sz="2800" dirty="0" smtClean="0"/>
            </a:br>
            <a:r>
              <a:rPr lang="ar-IQ" sz="2800" dirty="0"/>
              <a:t/>
            </a:r>
            <a:br>
              <a:rPr lang="ar-IQ" sz="2800" dirty="0"/>
            </a:br>
            <a:r>
              <a:rPr lang="en-US" sz="2600" b="1" dirty="0" smtClean="0">
                <a:solidFill>
                  <a:srgbClr val="FF0000"/>
                </a:solidFill>
              </a:rPr>
              <a:t>Course </a:t>
            </a:r>
            <a:r>
              <a:rPr lang="en-US" sz="2600" b="1" dirty="0">
                <a:solidFill>
                  <a:srgbClr val="FF0000"/>
                </a:solidFill>
              </a:rPr>
              <a:t>Syllabus</a:t>
            </a:r>
            <a:br>
              <a:rPr lang="en-US" sz="2600" b="1" dirty="0">
                <a:solidFill>
                  <a:srgbClr val="FF0000"/>
                </a:solidFill>
              </a:rPr>
            </a:br>
            <a:r>
              <a:rPr lang="en-US" sz="2600" dirty="0" smtClean="0"/>
              <a:t>4.Computer </a:t>
            </a:r>
            <a:r>
              <a:rPr lang="en-US" sz="2600" dirty="0"/>
              <a:t>Crimes.</a:t>
            </a:r>
            <a:br>
              <a:rPr lang="en-US" sz="2600" dirty="0"/>
            </a:br>
            <a:r>
              <a:rPr lang="en-US" sz="2600" dirty="0"/>
              <a:t> - Definition of crime:</a:t>
            </a:r>
            <a:br>
              <a:rPr lang="en-US" sz="2600" dirty="0"/>
            </a:br>
            <a:r>
              <a:rPr lang="en-US" sz="2600" dirty="0"/>
              <a:t> - Computer role in crime</a:t>
            </a:r>
            <a:br>
              <a:rPr lang="en-US" sz="2600" dirty="0"/>
            </a:br>
            <a:r>
              <a:rPr lang="en-US" sz="2600" dirty="0"/>
              <a:t> - How fraudsters steal passwords</a:t>
            </a:r>
            <a:br>
              <a:rPr lang="en-US" sz="2600" dirty="0"/>
            </a:br>
            <a:r>
              <a:rPr lang="en-US" sz="2600" dirty="0"/>
              <a:t> - The concept of informatics crime</a:t>
            </a:r>
            <a:br>
              <a:rPr lang="en-US" sz="2600" dirty="0"/>
            </a:br>
            <a:r>
              <a:rPr lang="en-US" sz="2600" dirty="0"/>
              <a:t> - Definition of  Computer Crime</a:t>
            </a:r>
            <a:br>
              <a:rPr lang="en-US" sz="2600" dirty="0"/>
            </a:br>
            <a:r>
              <a:rPr lang="en-US" sz="2600" dirty="0"/>
              <a:t> - Computer crimes by type are classified</a:t>
            </a:r>
            <a:br>
              <a:rPr lang="en-US" sz="2600" dirty="0"/>
            </a:br>
            <a:r>
              <a:rPr lang="en-US" sz="2600" dirty="0"/>
              <a:t> - Means of crime</a:t>
            </a:r>
            <a:br>
              <a:rPr lang="en-US" sz="2600" dirty="0"/>
            </a:br>
            <a:r>
              <a:rPr lang="en-US" sz="2600" dirty="0"/>
              <a:t> - Computer Protection</a:t>
            </a:r>
            <a:br>
              <a:rPr lang="en-US" sz="2600" dirty="0"/>
            </a:br>
            <a:r>
              <a:rPr lang="en-US" sz="2600" dirty="0"/>
              <a:t> - Tags that may indicate that your device is compromised</a:t>
            </a:r>
            <a:br>
              <a:rPr lang="en-US" sz="2600" dirty="0"/>
            </a:br>
            <a:r>
              <a:rPr lang="en-US" sz="2600" dirty="0"/>
              <a:t> - What should you do if something weird happens while you're online</a:t>
            </a:r>
            <a:br>
              <a:rPr lang="en-US" sz="2600" dirty="0"/>
            </a:br>
            <a:r>
              <a:rPr lang="en-US" sz="2600" dirty="0"/>
              <a:t> - Some types of hack files</a:t>
            </a:r>
            <a:br>
              <a:rPr lang="en-US" sz="2600" dirty="0"/>
            </a:br>
            <a:endParaRPr lang="ar-IQ" sz="2600" dirty="0"/>
          </a:p>
        </p:txBody>
      </p:sp>
    </p:spTree>
    <p:extLst>
      <p:ext uri="{BB962C8B-B14F-4D97-AF65-F5344CB8AC3E}">
        <p14:creationId xmlns:p14="http://schemas.microsoft.com/office/powerpoint/2010/main" val="273634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4267200"/>
            <a:ext cx="7467600" cy="2133600"/>
          </a:xfrm>
        </p:spPr>
        <p:txBody>
          <a:bodyPr>
            <a:noAutofit/>
          </a:bodyPr>
          <a:lstStyle/>
          <a:p>
            <a:r>
              <a:rPr lang="en-US" sz="2600" b="1" dirty="0">
                <a:solidFill>
                  <a:srgbClr val="FF0000"/>
                </a:solidFill>
              </a:rPr>
              <a:t>Course Syllabus</a:t>
            </a:r>
            <a:br>
              <a:rPr lang="en-US" sz="2600" b="1" dirty="0">
                <a:solidFill>
                  <a:srgbClr val="FF0000"/>
                </a:solidFill>
              </a:rPr>
            </a:br>
            <a:r>
              <a:rPr lang="en-US" sz="2600" dirty="0" smtClean="0"/>
              <a:t>5.Information </a:t>
            </a:r>
            <a:r>
              <a:rPr lang="en-US" sz="2600" dirty="0"/>
              <a:t>Privacy</a:t>
            </a:r>
            <a:br>
              <a:rPr lang="en-US" sz="2600" dirty="0"/>
            </a:br>
            <a:r>
              <a:rPr lang="en-US" sz="2600" dirty="0"/>
              <a:t> -  Definition of Privacy</a:t>
            </a:r>
            <a:br>
              <a:rPr lang="en-US" sz="2600" dirty="0"/>
            </a:br>
            <a:r>
              <a:rPr lang="en-US" sz="2600" dirty="0"/>
              <a:t> -  Confidentiality </a:t>
            </a:r>
            <a:br>
              <a:rPr lang="en-US" sz="2600" dirty="0"/>
            </a:br>
            <a:r>
              <a:rPr lang="en-US" sz="2600" dirty="0"/>
              <a:t> -  Types of privacy</a:t>
            </a:r>
            <a:br>
              <a:rPr lang="en-US" sz="2600" dirty="0"/>
            </a:br>
            <a:r>
              <a:rPr lang="en-US" sz="2600" dirty="0"/>
              <a:t> -  Why the Internet is different from other means in relation to privacy</a:t>
            </a:r>
            <a:br>
              <a:rPr lang="en-US" sz="2600" dirty="0"/>
            </a:br>
            <a:r>
              <a:rPr lang="en-US" sz="2600" dirty="0"/>
              <a:t> - Modern technologies and their impact on information privacy</a:t>
            </a:r>
            <a:br>
              <a:rPr lang="en-US" sz="2600" dirty="0"/>
            </a:br>
            <a:r>
              <a:rPr lang="en-US" sz="2600" dirty="0"/>
              <a:t> - Protection of information privacy</a:t>
            </a:r>
            <a:br>
              <a:rPr lang="en-US" sz="2600" dirty="0"/>
            </a:br>
            <a:r>
              <a:rPr lang="en-US" sz="2600" dirty="0"/>
              <a:t> - The most important elements to be taken to provide protection for any </a:t>
            </a:r>
            <a:r>
              <a:rPr lang="en-US" sz="2600" dirty="0" smtClean="0"/>
              <a:t>information.</a:t>
            </a:r>
            <a:r>
              <a:rPr lang="en-US" sz="2600" dirty="0"/>
              <a:t/>
            </a:r>
            <a:br>
              <a:rPr lang="en-US" sz="2600" dirty="0"/>
            </a:br>
            <a:r>
              <a:rPr lang="en-US" sz="2600" dirty="0"/>
              <a:t> -Attacks and risks related to information protection operations</a:t>
            </a:r>
            <a:br>
              <a:rPr lang="en-US" sz="2600" dirty="0"/>
            </a:br>
            <a:r>
              <a:rPr lang="en-US" sz="2600" dirty="0"/>
              <a:t> 6. The Concept of  Plagiarism</a:t>
            </a:r>
          </a:p>
        </p:txBody>
      </p:sp>
    </p:spTree>
    <p:extLst>
      <p:ext uri="{BB962C8B-B14F-4D97-AF65-F5344CB8AC3E}">
        <p14:creationId xmlns:p14="http://schemas.microsoft.com/office/powerpoint/2010/main" val="9258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1.Introduction to Ethics</a:t>
            </a:r>
            <a:br>
              <a:rPr lang="en-US" b="1" dirty="0">
                <a:solidFill>
                  <a:srgbClr val="FF0000"/>
                </a:solidFill>
              </a:rPr>
            </a:br>
            <a:endParaRPr lang="ar-IQ" b="1"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marL="0" indent="0" algn="just">
              <a:buNone/>
            </a:pPr>
            <a:r>
              <a:rPr lang="en-US" dirty="0" smtClean="0"/>
              <a:t>It </a:t>
            </a:r>
            <a:r>
              <a:rPr lang="en-US" dirty="0"/>
              <a:t>is common knowledge that, throughout the ages, every profession or work practiced by man has its ethics  values which must be adhered to</a:t>
            </a:r>
            <a:r>
              <a:rPr lang="en-US" dirty="0" smtClean="0"/>
              <a:t>.                  </a:t>
            </a:r>
            <a:endParaRPr lang="en-US" dirty="0"/>
          </a:p>
          <a:p>
            <a:pPr marL="0" indent="0" algn="just">
              <a:buNone/>
            </a:pPr>
            <a:r>
              <a:rPr lang="en-US" dirty="0"/>
              <a:t>In this age we often hear about the ethics of the use of knowledge or the so-called (ethics of the profession) and through the label we can conclude that any profession practiced by man has ethics and rules must be adhered to, and from the importance of many universities and scientific institutes began to teach ethics as part of every specialty, for example, the </a:t>
            </a:r>
            <a:r>
              <a:rPr lang="en-US" dirty="0" smtClean="0"/>
              <a:t>faculty </a:t>
            </a:r>
            <a:r>
              <a:rPr lang="en-US" dirty="0"/>
              <a:t>of medicine is studying the ethics of the medical profession and the f</a:t>
            </a:r>
            <a:r>
              <a:rPr lang="en-US" dirty="0" smtClean="0"/>
              <a:t>aculty </a:t>
            </a:r>
            <a:r>
              <a:rPr lang="en-US" dirty="0"/>
              <a:t>of </a:t>
            </a:r>
            <a:r>
              <a:rPr lang="en-US" dirty="0" smtClean="0"/>
              <a:t>education </a:t>
            </a:r>
            <a:r>
              <a:rPr lang="en-US" dirty="0"/>
              <a:t>teaches teaching ethics, </a:t>
            </a:r>
            <a:r>
              <a:rPr lang="ar-IQ" dirty="0" smtClean="0"/>
              <a:t> </a:t>
            </a:r>
            <a:r>
              <a:rPr lang="en-US" dirty="0" smtClean="0"/>
              <a:t>etc.                                                                   </a:t>
            </a:r>
            <a:endParaRPr lang="en-US" dirty="0"/>
          </a:p>
          <a:p>
            <a:pPr algn="l"/>
            <a:endParaRPr lang="ar-IQ" dirty="0"/>
          </a:p>
        </p:txBody>
      </p:sp>
    </p:spTree>
    <p:extLst>
      <p:ext uri="{BB962C8B-B14F-4D97-AF65-F5344CB8AC3E}">
        <p14:creationId xmlns:p14="http://schemas.microsoft.com/office/powerpoint/2010/main" val="351207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1.Introduction to Ethics</a:t>
            </a:r>
            <a:br>
              <a:rPr lang="en-US" b="1" dirty="0">
                <a:solidFill>
                  <a:srgbClr val="FF0000"/>
                </a:solidFill>
              </a:rPr>
            </a:br>
            <a:endParaRPr lang="ar-IQ" b="1"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marL="0" indent="0" algn="just">
              <a:buNone/>
            </a:pPr>
            <a:r>
              <a:rPr lang="en-US" dirty="0"/>
              <a:t>In the last century, the life of nations has begun to change because of the emergence of a new science and a new era, the era of information technology, the age of computers. This science has provided a great service to mankind and has provided a better and easier life in most areas of life and at all levels, between individuals through communication, sending messages, etc., or in the conduct of business as information systems that conduct the work of different companies and organizations. The computer has provided us with a lot of services to talk about. We will mention, for example, the possibility of storing our own files and folders and doing our various work</a:t>
            </a:r>
            <a:r>
              <a:rPr lang="en-US" dirty="0" smtClean="0"/>
              <a:t>.                                              </a:t>
            </a:r>
            <a:endParaRPr lang="en-US" dirty="0"/>
          </a:p>
          <a:p>
            <a:endParaRPr lang="ar-IQ" dirty="0"/>
          </a:p>
        </p:txBody>
      </p:sp>
    </p:spTree>
    <p:extLst>
      <p:ext uri="{BB962C8B-B14F-4D97-AF65-F5344CB8AC3E}">
        <p14:creationId xmlns:p14="http://schemas.microsoft.com/office/powerpoint/2010/main" val="175401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1.Introduction to Ethics</a:t>
            </a:r>
            <a:br>
              <a:rPr lang="en-US" b="1" dirty="0">
                <a:solidFill>
                  <a:srgbClr val="FF0000"/>
                </a:solidFill>
              </a:rPr>
            </a:br>
            <a:endParaRPr lang="ar-IQ" dirty="0"/>
          </a:p>
        </p:txBody>
      </p:sp>
      <p:sp>
        <p:nvSpPr>
          <p:cNvPr id="3" name="عنصر نائب للمحتوى 2"/>
          <p:cNvSpPr>
            <a:spLocks noGrp="1"/>
          </p:cNvSpPr>
          <p:nvPr>
            <p:ph sz="quarter" idx="1"/>
          </p:nvPr>
        </p:nvSpPr>
        <p:spPr/>
        <p:txBody>
          <a:bodyPr>
            <a:normAutofit lnSpcReduction="10000"/>
          </a:bodyPr>
          <a:lstStyle/>
          <a:p>
            <a:pPr marL="0" indent="0" algn="just">
              <a:buNone/>
            </a:pPr>
            <a:r>
              <a:rPr lang="en-US" dirty="0"/>
              <a:t>After the development of the Internet, we can communicate faster and send different data</a:t>
            </a:r>
            <a:r>
              <a:rPr lang="en-US"/>
              <a:t>, </a:t>
            </a:r>
            <a:r>
              <a:rPr lang="en-US" smtClean="0"/>
              <a:t>our </a:t>
            </a:r>
            <a:r>
              <a:rPr lang="ar-IQ" dirty="0" smtClean="0"/>
              <a:t>  </a:t>
            </a:r>
            <a:r>
              <a:rPr lang="en-US" dirty="0" smtClean="0"/>
              <a:t>business </a:t>
            </a:r>
            <a:r>
              <a:rPr lang="en-US" dirty="0"/>
              <a:t>from and to anywhere in the world.</a:t>
            </a:r>
          </a:p>
          <a:p>
            <a:pPr marL="0" indent="0" algn="just">
              <a:buNone/>
            </a:pPr>
            <a:r>
              <a:rPr lang="en-US" dirty="0"/>
              <a:t>If everything we have said so far is beautiful and wonderful as long as we can do everything we need </a:t>
            </a:r>
            <a:r>
              <a:rPr lang="ar-IQ" dirty="0" smtClean="0"/>
              <a:t>    </a:t>
            </a:r>
            <a:r>
              <a:rPr lang="en-US" dirty="0" smtClean="0"/>
              <a:t>by </a:t>
            </a:r>
            <a:r>
              <a:rPr lang="en-US" dirty="0"/>
              <a:t>computer what's the problem?</a:t>
            </a:r>
          </a:p>
          <a:p>
            <a:pPr marL="0" indent="0" algn="just">
              <a:buNone/>
            </a:pPr>
            <a:r>
              <a:rPr lang="en-US" dirty="0"/>
              <a:t>The truth that was absent from our minds in the past period is that with all of the services we have obtained from the development of information technology there is a very serious problem accompanied by this development, how do we not hear the crimes of a number called "computer crimes" occurring in the world by criminals of the type (The criminals of the computer) </a:t>
            </a:r>
          </a:p>
          <a:p>
            <a:endParaRPr lang="ar-IQ" dirty="0"/>
          </a:p>
        </p:txBody>
      </p:sp>
    </p:spTree>
    <p:extLst>
      <p:ext uri="{BB962C8B-B14F-4D97-AF65-F5344CB8AC3E}">
        <p14:creationId xmlns:p14="http://schemas.microsoft.com/office/powerpoint/2010/main" val="310118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7467600" cy="884238"/>
          </a:xfrm>
        </p:spPr>
        <p:txBody>
          <a:bodyPr>
            <a:normAutofit fontScale="90000"/>
          </a:bodyPr>
          <a:lstStyle/>
          <a:p>
            <a:r>
              <a:rPr lang="en-US" b="1" dirty="0">
                <a:solidFill>
                  <a:srgbClr val="FF0000"/>
                </a:solidFill>
              </a:rPr>
              <a:t>1.Introduction to Ethics</a:t>
            </a:r>
            <a:br>
              <a:rPr lang="en-US" b="1" dirty="0">
                <a:solidFill>
                  <a:srgbClr val="FF0000"/>
                </a:solidFill>
              </a:rPr>
            </a:br>
            <a:endParaRPr lang="ar-IQ" dirty="0"/>
          </a:p>
        </p:txBody>
      </p:sp>
      <p:sp>
        <p:nvSpPr>
          <p:cNvPr id="3" name="عنصر نائب للمحتوى 2"/>
          <p:cNvSpPr>
            <a:spLocks noGrp="1"/>
          </p:cNvSpPr>
          <p:nvPr>
            <p:ph sz="quarter" idx="1"/>
          </p:nvPr>
        </p:nvSpPr>
        <p:spPr/>
        <p:txBody>
          <a:bodyPr>
            <a:normAutofit/>
          </a:bodyPr>
          <a:lstStyle/>
          <a:p>
            <a:pPr marL="0" indent="0" algn="just">
              <a:buNone/>
            </a:pPr>
            <a:r>
              <a:rPr lang="en-US" sz="2600" dirty="0"/>
              <a:t>This has been hacked his device and tampering with its contents and to see the privacy of his program was stolen and selling, and this institution has been hacked the of their database and knowledge of secrets and the destruction of their database  and a country  has been revealed secrets, and in this bank has been stolen a number of customer balances </a:t>
            </a:r>
            <a:r>
              <a:rPr lang="en-US" sz="2600" dirty="0" smtClean="0"/>
              <a:t>and many </a:t>
            </a:r>
            <a:r>
              <a:rPr lang="en-US" sz="2600" dirty="0"/>
              <a:t>examples can </a:t>
            </a:r>
            <a:r>
              <a:rPr lang="en-US" sz="2600" dirty="0" smtClean="0"/>
              <a:t>not                                       </a:t>
            </a:r>
            <a:r>
              <a:rPr lang="ar-IQ" sz="2600" dirty="0" smtClean="0"/>
              <a:t> </a:t>
            </a:r>
          </a:p>
          <a:p>
            <a:pPr marL="0" indent="0" algn="just">
              <a:buNone/>
            </a:pPr>
            <a:r>
              <a:rPr lang="ar-IQ" sz="2600" dirty="0" smtClean="0"/>
              <a:t>                                                                  </a:t>
            </a:r>
            <a:r>
              <a:rPr lang="en-US" sz="2600" dirty="0" smtClean="0"/>
              <a:t>be limited.</a:t>
            </a:r>
          </a:p>
          <a:p>
            <a:pPr marL="0" indent="0" algn="just">
              <a:buNone/>
            </a:pPr>
            <a:r>
              <a:rPr lang="en-US" sz="2600" dirty="0" smtClean="0"/>
              <a:t>                                                                      </a:t>
            </a:r>
            <a:r>
              <a:rPr lang="ar-IQ" sz="2600" dirty="0" smtClean="0"/>
              <a:t>  </a:t>
            </a:r>
            <a:endParaRPr lang="ar-IQ" sz="2600" dirty="0"/>
          </a:p>
        </p:txBody>
      </p:sp>
    </p:spTree>
    <p:extLst>
      <p:ext uri="{BB962C8B-B14F-4D97-AF65-F5344CB8AC3E}">
        <p14:creationId xmlns:p14="http://schemas.microsoft.com/office/powerpoint/2010/main" val="2868911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1.Introduction to Ethics</a:t>
            </a:r>
            <a:br>
              <a:rPr lang="en-US" b="1" dirty="0">
                <a:solidFill>
                  <a:srgbClr val="FF0000"/>
                </a:solidFill>
              </a:rPr>
            </a:br>
            <a:endParaRPr lang="ar-IQ" dirty="0"/>
          </a:p>
        </p:txBody>
      </p:sp>
      <p:sp>
        <p:nvSpPr>
          <p:cNvPr id="3" name="عنصر نائب للمحتوى 2"/>
          <p:cNvSpPr>
            <a:spLocks noGrp="1"/>
          </p:cNvSpPr>
          <p:nvPr>
            <p:ph sz="quarter" idx="1"/>
          </p:nvPr>
        </p:nvSpPr>
        <p:spPr/>
        <p:txBody>
          <a:bodyPr/>
          <a:lstStyle/>
          <a:p>
            <a:pPr marL="0" indent="0" algn="l">
              <a:buNone/>
            </a:pPr>
            <a:r>
              <a:rPr lang="en-US" sz="2800" dirty="0"/>
              <a:t>Here are questions that are starting to arise:</a:t>
            </a:r>
          </a:p>
          <a:p>
            <a:pPr marL="0" indent="0" algn="l">
              <a:buNone/>
            </a:pPr>
            <a:r>
              <a:rPr lang="en-US" sz="2800" dirty="0"/>
              <a:t>•	  How do we protect our files stored in the computer from spies and intruders?</a:t>
            </a:r>
          </a:p>
          <a:p>
            <a:pPr marL="0" indent="0" algn="l">
              <a:buNone/>
            </a:pPr>
            <a:r>
              <a:rPr lang="en-US" sz="2800" dirty="0"/>
              <a:t>•	  How do we protect our money, actions and ideas from thieves?</a:t>
            </a:r>
          </a:p>
          <a:p>
            <a:pPr marL="0" indent="0" algn="l">
              <a:buNone/>
            </a:pPr>
            <a:r>
              <a:rPr lang="en-US" sz="2800" dirty="0"/>
              <a:t>•	  Are there laws that protect our private data scattered everywhere?</a:t>
            </a:r>
          </a:p>
          <a:p>
            <a:pPr marL="0" indent="0" algn="l">
              <a:buNone/>
            </a:pPr>
            <a:r>
              <a:rPr lang="en-US" sz="2800" dirty="0"/>
              <a:t>•	  If these laws exist, are they capable of doing so?</a:t>
            </a:r>
          </a:p>
          <a:p>
            <a:endParaRPr lang="ar-IQ" dirty="0"/>
          </a:p>
        </p:txBody>
      </p:sp>
    </p:spTree>
    <p:extLst>
      <p:ext uri="{BB962C8B-B14F-4D97-AF65-F5344CB8AC3E}">
        <p14:creationId xmlns:p14="http://schemas.microsoft.com/office/powerpoint/2010/main" val="891175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321</TotalTime>
  <Words>592</Words>
  <Application>Microsoft Office PowerPoint</Application>
  <PresentationFormat>On-screen Show (4:3)</PresentationFormat>
  <Paragraphs>36</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ヒラギノ角ゴ Pro W3</vt:lpstr>
      <vt:lpstr>Arial</vt:lpstr>
      <vt:lpstr>Calibri</vt:lpstr>
      <vt:lpstr>Century Schoolbook</vt:lpstr>
      <vt:lpstr>Times</vt:lpstr>
      <vt:lpstr>Times New Roman</vt:lpstr>
      <vt:lpstr>Wingdings</vt:lpstr>
      <vt:lpstr>Wingdings 2</vt:lpstr>
      <vt:lpstr>مشربية</vt:lpstr>
      <vt:lpstr>Lecture 1: Introduction to Ethics</vt:lpstr>
      <vt:lpstr>Course Syllabus 1.Introduction to Ethics.   - Definition of  Ethics   - Computer Ethics   - Ethical rules  2. Ethics Philosophical Issues.  - Ethics Theories   - Utilitarianism Theory   - Right Theory    - Justice Theory    - Egoism Theory 3.Intellectual Property Rights.  - Software ownership rights  - Software Ownership Terms  - Software licenses  - types of software licenses </vt:lpstr>
      <vt:lpstr>   Course Syllabus 4.Computer Crimes.  - Definition of crime:  - Computer role in crime  - How fraudsters steal passwords  - The concept of informatics crime  - Definition of  Computer Crime  - Computer crimes by type are classified  - Means of crime  - Computer Protection  - Tags that may indicate that your device is compromised  - What should you do if something weird happens while you're online  - Some types of hack files </vt:lpstr>
      <vt:lpstr>Course Syllabus 5.Information Privacy  -  Definition of Privacy  -  Confidentiality   -  Types of privacy  -  Why the Internet is different from other means in relation to privacy  - Modern technologies and their impact on information privacy  - Protection of information privacy  - The most important elements to be taken to provide protection for any information.  -Attacks and risks related to information protection operations  6. The Concept of  Plagiarism</vt:lpstr>
      <vt:lpstr>1.Introduction to Ethics </vt:lpstr>
      <vt:lpstr>1.Introduction to Ethics </vt:lpstr>
      <vt:lpstr>1.Introduction to Ethics </vt:lpstr>
      <vt:lpstr>1.Introduction to Ethics </vt:lpstr>
      <vt:lpstr>1.Introduction to Ethics </vt:lpstr>
      <vt:lpstr>1.Introduction to Ethics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23</cp:revision>
  <dcterms:created xsi:type="dcterms:W3CDTF">2020-06-11T20:10:18Z</dcterms:created>
  <dcterms:modified xsi:type="dcterms:W3CDTF">2022-10-23T14:01:38Z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